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5" r:id="rId4"/>
  </p:sldMasterIdLst>
  <p:notesMasterIdLst>
    <p:notesMasterId r:id="rId25"/>
  </p:notesMasterIdLst>
  <p:sldIdLst>
    <p:sldId id="298" r:id="rId5"/>
    <p:sldId id="285" r:id="rId6"/>
    <p:sldId id="297" r:id="rId7"/>
    <p:sldId id="367" r:id="rId8"/>
    <p:sldId id="398" r:id="rId9"/>
    <p:sldId id="401" r:id="rId10"/>
    <p:sldId id="399" r:id="rId11"/>
    <p:sldId id="368" r:id="rId12"/>
    <p:sldId id="369" r:id="rId13"/>
    <p:sldId id="400" r:id="rId14"/>
    <p:sldId id="402" r:id="rId15"/>
    <p:sldId id="403" r:id="rId16"/>
    <p:sldId id="409" r:id="rId17"/>
    <p:sldId id="404" r:id="rId18"/>
    <p:sldId id="405" r:id="rId19"/>
    <p:sldId id="406" r:id="rId20"/>
    <p:sldId id="407" r:id="rId21"/>
    <p:sldId id="408" r:id="rId22"/>
    <p:sldId id="410" r:id="rId23"/>
    <p:sldId id="36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6600"/>
    <a:srgbClr val="CC3300"/>
    <a:srgbClr val="CD3300"/>
    <a:srgbClr val="000000"/>
    <a:srgbClr val="8FFF8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68450" autoAdjust="0"/>
  </p:normalViewPr>
  <p:slideViewPr>
    <p:cSldViewPr>
      <p:cViewPr>
        <p:scale>
          <a:sx n="100" d="100"/>
          <a:sy n="100" d="100"/>
        </p:scale>
        <p:origin x="-54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D98BB-8FA3-4DE9-813F-92BBCC28CE47}" type="datetimeFigureOut">
              <a:rPr lang="en-GB" smtClean="0"/>
              <a:pPr/>
              <a:t>10/09/2021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D03E2-85B3-4D74-A003-2D8A13A2E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519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89F8ED-B25B-4307-B440-32641A2D226D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9/10/2021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81000" y="6452616"/>
            <a:ext cx="3657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Hydraulics &amp; Hydraulic Machines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381000" y="6324600"/>
            <a:ext cx="3657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Hydraulics &amp; Hydraulic Machines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6705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HYDRAULICS &amp; HYDRAULIC MACHINES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6705600" cy="5334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00444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Kaplan Turbine installation with an Elbow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55319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772591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 triangles of Kaplan turbine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32844"/>
            <a:ext cx="2744611" cy="154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3145837" cy="1270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289277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429046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Working principle of Kaplan turbine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74" y="1295400"/>
            <a:ext cx="24384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62" y="3276600"/>
            <a:ext cx="16427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94887" y="3316843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49" y="3733800"/>
            <a:ext cx="44202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4" y="1828800"/>
            <a:ext cx="7667626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12" y="4548187"/>
            <a:ext cx="56962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75598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Draft tube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divergent tube one end of which is connected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outlet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turbine and other end is immersed well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tailrace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level).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major function of the draft tube is to increase the pressure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inlet to outlet of the draft tube as it flows through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  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hence increase it more than atmospheric pressure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other function is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safely discharge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water that has worked on the turbine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tailrace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Draft tube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606704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Vertical divergent draft tube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draft tube has the shape of a frustum of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a cone.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Generally provided for low specific speed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cone angle is not to exceed 8 degree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draft tubes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143000"/>
            <a:ext cx="24765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876433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Moody draft tube or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hydraucone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bell mouthed draft tube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conical tube with a solid conical central core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Types of draft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tubes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contd....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1143000"/>
            <a:ext cx="240030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587245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Elbow draft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tube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draft tube affords to discharge the water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horizontally to the tail race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Types of draft tubes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contd....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33600"/>
            <a:ext cx="41719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16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9693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u="sng" dirty="0"/>
              <a:t>Elbow draft tube changing</a:t>
            </a:r>
          </a:p>
          <a:p>
            <a:pPr marL="0" indent="0">
              <a:buNone/>
            </a:pPr>
            <a:r>
              <a:rPr lang="en-US" b="1" u="sng" dirty="0" smtClean="0"/>
              <a:t>   from </a:t>
            </a:r>
            <a:r>
              <a:rPr lang="en-US" b="1" u="sng" dirty="0"/>
              <a:t>circle to </a:t>
            </a:r>
            <a:r>
              <a:rPr lang="en-US" b="1" u="sng" dirty="0" smtClean="0"/>
              <a:t>rectangle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further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improvement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of the simple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elbow draft tube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Types of draft tubes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contd....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399"/>
            <a:ext cx="3800475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268259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447801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Kaplan turbine develops 9000 kW under a net head of 7.5 m.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Overall efficiency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the wheel is 86% The speed ratio based on outer diameter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is2.2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the flow ratio is 0.66. Diameter of the boss is 0.35 times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external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diameter of the wheel. Determine the diameter of the runner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specific speed of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runner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Kaplan turbine working under a head of 25 m develops 16,000 kW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shaft power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The outer diameter of the runner is 4 m and hub diameter is 2 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guide blade angle is 35˚. The hydraulic and overall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efficiency are 90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% and 85% respectively. If the velocity of whirl is zero at outlet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determine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runner vane angles at inlet and outlet and speed of turbine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460529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Kaplan turbine works under a head of 22 m and runs at 150 rpm.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diameters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the runner and the boss are 4.5 m and 12 m respectively.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flow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ratio is 0.43. The inlet vane angle at the extreme edge of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runner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163˚19′. If the turbine discharges radially at outlet, determine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discharge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 hydraulic efficiency, the guide blade angle at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extreme edge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the runner and the outlet vane angle at the extreme edge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manner.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kaplan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turbine is to be designed to develop 7,350 kW. The net available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head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5.5 m. Assume that the speed ratio as 0.68 and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overall     efficiency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60%. The diameter of the boss is ⅓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the diameter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   runner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Find the diameter of the runner, its speed and its specific speed.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85926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38400"/>
            <a:ext cx="7620000" cy="213360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Unit 6: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KAPLAN TURBINE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81600"/>
            <a:ext cx="6705600" cy="533400"/>
          </a:xfrm>
        </p:spPr>
        <p:txBody>
          <a:bodyPr/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1.Explain the components of a Kaplan turbine with a neat sketch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Explain the working principle of Kaplan turbine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Explain the design criteria for a Kaplan turbine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4.What is draft tube? What are their functions?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5.Explain the classification of draft tubes with neat sketches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89557" l="2128" r="100000">
                        <a14:foregroundMark x1="69149" y1="38608" x2="68617" y2="40190"/>
                        <a14:foregroundMark x1="72340" y1="47785" x2="76064" y2="56013"/>
                        <a14:foregroundMark x1="57447" y1="74367" x2="55319" y2="83861"/>
                        <a14:backgroundMark x1="64362" y1="87025" x2="59043" y2="90190"/>
                      </a14:backgroundRemoval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438400"/>
            <a:ext cx="1554815" cy="167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20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377856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unit, you will learn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Kaplan turbine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Velocity triangles for Kaplan turbine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Arial" pitchFamily="34" charset="0"/>
              <a:buAutoNum type="arabicPeriod"/>
            </a:pP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Workingprinciple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Kaplan turbine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Arial" pitchFamily="34" charset="0"/>
              <a:buAutoNum type="arabicPeriod"/>
            </a:pP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tube: Types &amp; efficiency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bg2">
                  <a:lumMod val="25000"/>
                </a:schemeClr>
              </a:buCl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Reaction turbines are those turbines which operate under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hydraulic pressure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energy and part of kinetic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energy</a:t>
            </a:r>
          </a:p>
          <a:p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Examples: Francis turbines, Kaplan turbine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Reaction Turbines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127926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839200" cy="5029200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Radially outward flow reaction turbine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Radially inward flow reaction turbine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reaction turbines</a:t>
            </a:r>
            <a:r>
              <a:rPr lang="en-US" dirty="0"/>
              <a:t/>
            </a:r>
            <a:br>
              <a:rPr lang="en-US" dirty="0"/>
            </a:b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604869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Schematic of Kaplan turbine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1"/>
            <a:ext cx="5410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666937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main component parts of a reaction turbine are: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Casing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2) Guide vanes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3) Runner with vanes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4) Draft tube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Components of Reaction turbines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078074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Kaplan Turbine</a:t>
            </a:r>
          </a:p>
        </p:txBody>
      </p:sp>
      <p:pic>
        <p:nvPicPr>
          <p:cNvPr id="4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45259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43453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Components of Kaplan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Turbine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46" y="1082511"/>
            <a:ext cx="7848600" cy="4692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8800" y="3059668"/>
            <a:ext cx="82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Volute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0" y="2880864"/>
            <a:ext cx="82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Volute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1999" y="3376245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Moving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08749" y="2690336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Runn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74590" y="1447800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Shaft</a:t>
            </a:r>
          </a:p>
        </p:txBody>
      </p:sp>
      <p:sp>
        <p:nvSpPr>
          <p:cNvPr id="7" name="Rectangle 6"/>
          <p:cNvSpPr/>
          <p:nvPr/>
        </p:nvSpPr>
        <p:spPr>
          <a:xfrm>
            <a:off x="4245823" y="4419600"/>
            <a:ext cx="1261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Draft Tube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3600" y="3250196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Guide vanes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883399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604D22444460409AF20E1B8DEF6BDD" ma:contentTypeVersion="13" ma:contentTypeDescription="Create a new document." ma:contentTypeScope="" ma:versionID="a46b3180d8e58b53b3d8e32cdb1cf0c9">
  <xsd:schema xmlns:xsd="http://www.w3.org/2001/XMLSchema" xmlns:p="http://schemas.microsoft.com/office/2006/metadata/properties" xmlns:ns2="ac8c5154-dc0f-4482-93f4-b39836147c85" targetNamespace="http://schemas.microsoft.com/office/2006/metadata/properties" ma:root="true" ma:fieldsID="cc5a4a1d0f6f51ce6ac36fcfcdaa367e" ns2:_="">
    <xsd:import namespace="ac8c5154-dc0f-4482-93f4-b39836147c85"/>
    <xsd:element name="properties">
      <xsd:complexType>
        <xsd:sequence>
          <xsd:element name="documentManagement">
            <xsd:complexType>
              <xsd:all>
                <xsd:element ref="ns2:Content_x0020_Type" minOccurs="0"/>
                <xsd:element ref="ns2:Version_x0020_No_x002e_" minOccurs="0"/>
                <xsd:element ref="ns2:Status" minOccurs="0"/>
                <xsd:element ref="ns2:Sub_x0020_Status" minOccurs="0"/>
                <xsd:element ref="ns2:Comments" minOccurs="0"/>
                <xsd:element ref="ns2:Assigned_x0020_To0" minOccurs="0"/>
                <xsd:element ref="ns2:Author0" minOccurs="0"/>
                <xsd:element ref="ns2:Internal_x0020_SME_x0020_Reviewer" minOccurs="0"/>
                <xsd:element ref="ns2:Planned_x0020_Start_x0020_Date" minOccurs="0"/>
                <xsd:element ref="ns2:Planned_x0020_Completion_x0020_Date" minOccurs="0"/>
                <xsd:element ref="ns2:Actual_x0020_Start_x0020_Date" minOccurs="0"/>
                <xsd:element ref="ns2:Actual_x0020_Completion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c8c5154-dc0f-4482-93f4-b39836147c85" elementFormDefault="qualified">
    <xsd:import namespace="http://schemas.microsoft.com/office/2006/documentManagement/types"/>
    <xsd:element name="Content_x0020_Type" ma:index="8" nillable="true" ma:displayName="Content Type" ma:format="Dropdown" ma:internalName="Content_x0020_Type">
      <xsd:simpleType>
        <xsd:restriction base="dms:Choice">
          <xsd:enumeration value="CourseBook"/>
          <xsd:enumeration value="Workbook"/>
          <xsd:enumeration value="Handout"/>
          <xsd:enumeration value="Recap"/>
          <xsd:enumeration value="Worksheet"/>
          <xsd:enumeration value="Reference Doc"/>
          <xsd:enumeration value="PPT"/>
          <xsd:enumeration value="Session Plan"/>
          <xsd:enumeration value="Caselet"/>
          <xsd:enumeration value="Activity"/>
          <xsd:enumeration value="Inventory"/>
          <xsd:enumeration value="Rubrics"/>
          <xsd:enumeration value="Assignment"/>
          <xsd:enumeration value="Quiz"/>
          <xsd:enumeration value="InstructorGuide"/>
          <xsd:enumeration value="Video"/>
          <xsd:enumeration value="Audio"/>
          <xsd:enumeration value="Simulation"/>
          <xsd:enumeration value="User Guide"/>
          <xsd:enumeration value="SMS Info"/>
          <xsd:enumeration value="Pre Test"/>
          <xsd:enumeration value="Post Test"/>
          <xsd:enumeration value="In-Training Test"/>
          <xsd:enumeration value="SMS Quiz"/>
          <xsd:enumeration value="Module Test"/>
          <xsd:enumeration value="Final Test"/>
          <xsd:enumeration value="Solution Set"/>
        </xsd:restriction>
      </xsd:simpleType>
    </xsd:element>
    <xsd:element name="Version_x0020_No_x002e_" ma:index="9" nillable="true" ma:displayName="Version No." ma:decimals="2" ma:internalName="Version_x0020_No_x002e_">
      <xsd:simpleType>
        <xsd:restriction base="dms:Number"/>
      </xsd:simpleType>
    </xsd:element>
    <xsd:element name="Status" ma:index="10" nillable="true" ma:displayName="Status" ma:default="Not Started" ma:format="Dropdown" ma:internalName="Status">
      <xsd:simpleType>
        <xsd:restriction base="dms:Choice">
          <xsd:enumeration value="Not Started"/>
          <xsd:enumeration value="Authoring"/>
          <xsd:enumeration value="Internal SME Review"/>
          <xsd:enumeration value="External SME Review"/>
          <xsd:enumeration value="Author Review"/>
          <xsd:enumeration value="Content Team Review"/>
          <xsd:enumeration value="L&amp;D Head Review"/>
          <xsd:enumeration value="Published"/>
          <xsd:enumeration value="Archive"/>
        </xsd:restriction>
      </xsd:simpleType>
    </xsd:element>
    <xsd:element name="Sub_x0020_Status" ma:index="11" nillable="true" ma:displayName="Sub Status" ma:default="Pending" ma:format="Dropdown" ma:internalName="Sub_x0020_Status">
      <xsd:simpleType>
        <xsd:restriction base="dms:Choice">
          <xsd:enumeration value="Pending"/>
          <xsd:enumeration value="In Progress"/>
          <xsd:enumeration value="Completed"/>
          <xsd:enumeration value="Clarification"/>
          <xsd:enumeration value="Re-review"/>
        </xsd:restriction>
      </xsd:simpleType>
    </xsd:element>
    <xsd:element name="Comments" ma:index="12" nillable="true" ma:displayName="Comments" ma:internalName="Comments">
      <xsd:simpleType>
        <xsd:restriction base="dms:Note"/>
      </xsd:simpleType>
    </xsd:element>
    <xsd:element name="Assigned_x0020_To0" ma:index="13" nillable="true" ma:displayName="Assigned To" ma:list="UserInfo" ma:internalName="Assigned_x0020_To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4" nillable="true" ma:displayName="Author" ma:list="UserInfo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ternal_x0020_SME_x0020_Reviewer" ma:index="15" nillable="true" ma:displayName="Internal SME Reviewer" ma:list="UserInfo" ma:internalName="Internal_x0020_SME_x0020_Review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lanned_x0020_Start_x0020_Date" ma:index="16" nillable="true" ma:displayName="Planned Start Date" ma:format="DateOnly" ma:internalName="Planned_x0020_Start_x0020_Date">
      <xsd:simpleType>
        <xsd:restriction base="dms:DateTime"/>
      </xsd:simpleType>
    </xsd:element>
    <xsd:element name="Planned_x0020_Completion_x0020_Date" ma:index="17" nillable="true" ma:displayName="Planned Completion Date" ma:format="DateOnly" ma:internalName="Planned_x0020_Completion_x0020_Date">
      <xsd:simpleType>
        <xsd:restriction base="dms:DateTime"/>
      </xsd:simpleType>
    </xsd:element>
    <xsd:element name="Actual_x0020_Start_x0020_Date" ma:index="18" nillable="true" ma:displayName="Actual Start Date" ma:format="DateOnly" ma:internalName="Actual_x0020_Start_x0020_Date">
      <xsd:simpleType>
        <xsd:restriction base="dms:DateTime"/>
      </xsd:simpleType>
    </xsd:element>
    <xsd:element name="Actual_x0020_Completion_x0020_Date" ma:index="19" nillable="true" ma:displayName="Actual Completion Date" ma:format="DateOnly" ma:internalName="Actual_x0020_Completion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omments xmlns="ac8c5154-dc0f-4482-93f4-b39836147c85" xsi:nil="true"/>
    <Internal_x0020_SME_x0020_Reviewer xmlns="ac8c5154-dc0f-4482-93f4-b39836147c85">
      <UserInfo>
        <DisplayName>Elaiyaperumal Ponnusamy</DisplayName>
        <AccountId>566</AccountId>
        <AccountType/>
      </UserInfo>
    </Internal_x0020_SME_x0020_Reviewer>
    <Actual_x0020_Start_x0020_Date xmlns="ac8c5154-dc0f-4482-93f4-b39836147c85">2013-09-02T18:30:00+00:00</Actual_x0020_Start_x0020_Date>
    <Actual_x0020_Completion_x0020_Date xmlns="ac8c5154-dc0f-4482-93f4-b39836147c85">2013-09-08T18:30:00+00:00</Actual_x0020_Completion_x0020_Date>
    <Author0 xmlns="ac8c5154-dc0f-4482-93f4-b39836147c85">
      <UserInfo>
        <DisplayName>Amit Gouder</DisplayName>
        <AccountId>25</AccountId>
        <AccountType/>
      </UserInfo>
    </Author0>
    <Planned_x0020_Completion_x0020_Date xmlns="ac8c5154-dc0f-4482-93f4-b39836147c85">2013-09-05T18:30:00+00:00</Planned_x0020_Completion_x0020_Date>
    <Status xmlns="ac8c5154-dc0f-4482-93f4-b39836147c85">Internal SME Review</Status>
    <Assigned_x0020_To0 xmlns="ac8c5154-dc0f-4482-93f4-b39836147c85">
      <UserInfo>
        <DisplayName>Elaiyaperumal Ponnusamy</DisplayName>
        <AccountId>566</AccountId>
        <AccountType/>
      </UserInfo>
    </Assigned_x0020_To0>
    <Planned_x0020_Start_x0020_Date xmlns="ac8c5154-dc0f-4482-93f4-b39836147c85">2013-09-02T18:30:00+00:00</Planned_x0020_Start_x0020_Date>
    <Content_x0020_Type xmlns="ac8c5154-dc0f-4482-93f4-b39836147c85">PPT</Content_x0020_Type>
    <Version_x0020_No_x002e_ xmlns="ac8c5154-dc0f-4482-93f4-b39836147c85">2.1</Version_x0020_No_x002e_>
    <Sub_x0020_Status xmlns="ac8c5154-dc0f-4482-93f4-b39836147c85">Pending</Sub_x0020_Status>
  </documentManagement>
</p:properties>
</file>

<file path=customXml/itemProps1.xml><?xml version="1.0" encoding="utf-8"?>
<ds:datastoreItem xmlns:ds="http://schemas.openxmlformats.org/officeDocument/2006/customXml" ds:itemID="{F229D4CC-78BB-4056-ABFA-5E67D7EE32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8c5154-dc0f-4482-93f4-b39836147c8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8172E74-0FDA-4AAD-840A-1DC8DE2C03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7039C9-14B7-4A9F-A994-E88FB0272C8A}">
  <ds:schemaRefs>
    <ds:schemaRef ds:uri="http://schemas.microsoft.com/office/2006/documentManagement/types"/>
    <ds:schemaRef ds:uri="ac8c5154-dc0f-4482-93f4-b39836147c85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2019</TotalTime>
  <Words>771</Words>
  <Application>Microsoft Office PowerPoint</Application>
  <PresentationFormat>On-screen Show (4:3)</PresentationFormat>
  <Paragraphs>131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    HYDRAULICS &amp; HYDRAULIC MACHINES</vt:lpstr>
      <vt:lpstr>Unit 6: KAPLAN TURBINE</vt:lpstr>
      <vt:lpstr>Learning Outcome </vt:lpstr>
      <vt:lpstr>Reaction Turbines</vt:lpstr>
      <vt:lpstr>  Types of reaction turbines </vt:lpstr>
      <vt:lpstr>Schematic of Kaplan turbine</vt:lpstr>
      <vt:lpstr>Components of Reaction turbines</vt:lpstr>
      <vt:lpstr>Kaplan Turbine</vt:lpstr>
      <vt:lpstr>Components of Kaplan Turbine</vt:lpstr>
      <vt:lpstr>Kaplan Turbine installation with an Elbow</vt:lpstr>
      <vt:lpstr>Velocity triangles of Kaplan turbine</vt:lpstr>
      <vt:lpstr>Working principle of Kaplan turbine</vt:lpstr>
      <vt:lpstr>Draft tube</vt:lpstr>
      <vt:lpstr>Types of draft tubes</vt:lpstr>
      <vt:lpstr>Types of draft tubes contd....</vt:lpstr>
      <vt:lpstr>Types of draft tubes contd....</vt:lpstr>
      <vt:lpstr>Types of draft tubes contd....</vt:lpstr>
      <vt:lpstr>Problems</vt:lpstr>
      <vt:lpstr> Problems 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Name</dc:title>
  <dc:creator>Viswanath Gangavaram</dc:creator>
  <cp:lastModifiedBy>Ashwitha Darpan</cp:lastModifiedBy>
  <cp:revision>326</cp:revision>
  <dcterms:created xsi:type="dcterms:W3CDTF">2014-07-15T10:08:24Z</dcterms:created>
  <dcterms:modified xsi:type="dcterms:W3CDTF">2021-09-10T09:58:40Z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0x010100CB604D22444460409AF20E1B8DEF6BDD</vt:lpwstr>
  </property>
</Properties>
</file>